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73" r:id="rId1"/>
  </p:sldMasterIdLst>
  <p:notesMasterIdLst>
    <p:notesMasterId r:id="rId24"/>
  </p:notesMasterIdLst>
  <p:handoutMasterIdLst>
    <p:handoutMasterId r:id="rId25"/>
  </p:handoutMasterIdLst>
  <p:sldIdLst>
    <p:sldId id="611" r:id="rId2"/>
    <p:sldId id="555" r:id="rId3"/>
    <p:sldId id="637" r:id="rId4"/>
    <p:sldId id="636" r:id="rId5"/>
    <p:sldId id="638" r:id="rId6"/>
    <p:sldId id="639" r:id="rId7"/>
    <p:sldId id="612" r:id="rId8"/>
    <p:sldId id="627" r:id="rId9"/>
    <p:sldId id="541" r:id="rId10"/>
    <p:sldId id="628" r:id="rId11"/>
    <p:sldId id="629" r:id="rId12"/>
    <p:sldId id="640" r:id="rId13"/>
    <p:sldId id="630" r:id="rId14"/>
    <p:sldId id="631" r:id="rId15"/>
    <p:sldId id="632" r:id="rId16"/>
    <p:sldId id="633" r:id="rId17"/>
    <p:sldId id="641" r:id="rId18"/>
    <p:sldId id="634" r:id="rId19"/>
    <p:sldId id="573" r:id="rId20"/>
    <p:sldId id="635" r:id="rId21"/>
    <p:sldId id="289" r:id="rId22"/>
    <p:sldId id="584" r:id="rId23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66"/>
    <a:srgbClr val="FFFF00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24ABCB-4696-48B2-B1C2-E44DEF44737A}" v="2" dt="2023-03-10T21:46:25.477"/>
    <p1510:client id="{E21D0655-67C3-4530-9466-F1CFF4111860}" v="81" dt="2023-02-28T23:15:41.730"/>
    <p1510:client id="{ED336E5B-A2C8-CF6C-F5E4-D50344D6D7EC}" v="50" dt="2021-10-19T14:17:12.1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5" autoAdjust="0"/>
    <p:restoredTop sz="94660" autoAdjust="0"/>
  </p:normalViewPr>
  <p:slideViewPr>
    <p:cSldViewPr>
      <p:cViewPr varScale="1">
        <p:scale>
          <a:sx n="105" d="100"/>
          <a:sy n="105" d="100"/>
        </p:scale>
        <p:origin x="180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31" d="100"/>
          <a:sy n="31" d="100"/>
        </p:scale>
        <p:origin x="-1452" y="-72"/>
      </p:cViewPr>
      <p:guideLst>
        <p:guide orient="horz" pos="2928"/>
        <p:guide pos="220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ina Kalel" userId="yOI7Pb4HlHXTCvSAJVUPRrVUcZz2ik+8eKcYHoK6rLE=" providerId="None" clId="Web-{2D24ABCB-4696-48B2-B1C2-E44DEF44737A}"/>
    <pc:docChg chg="modSld">
      <pc:chgData name="Christina Kalel" userId="yOI7Pb4HlHXTCvSAJVUPRrVUcZz2ik+8eKcYHoK6rLE=" providerId="None" clId="Web-{2D24ABCB-4696-48B2-B1C2-E44DEF44737A}" dt="2023-03-10T21:46:25.477" v="1" actId="20577"/>
      <pc:docMkLst>
        <pc:docMk/>
      </pc:docMkLst>
      <pc:sldChg chg="modSp">
        <pc:chgData name="Christina Kalel" userId="yOI7Pb4HlHXTCvSAJVUPRrVUcZz2ik+8eKcYHoK6rLE=" providerId="None" clId="Web-{2D24ABCB-4696-48B2-B1C2-E44DEF44737A}" dt="2023-03-10T21:46:25.477" v="1" actId="20577"/>
        <pc:sldMkLst>
          <pc:docMk/>
          <pc:sldMk cId="100317525" sldId="607"/>
        </pc:sldMkLst>
        <pc:spChg chg="mod">
          <ac:chgData name="Christina Kalel" userId="yOI7Pb4HlHXTCvSAJVUPRrVUcZz2ik+8eKcYHoK6rLE=" providerId="None" clId="Web-{2D24ABCB-4696-48B2-B1C2-E44DEF44737A}" dt="2023-03-10T21:46:25.477" v="1" actId="20577"/>
          <ac:spMkLst>
            <pc:docMk/>
            <pc:sldMk cId="100317525" sldId="607"/>
            <ac:spMk id="3" creationId="{00000000-0000-0000-0000-000000000000}"/>
          </ac:spMkLst>
        </pc:spChg>
      </pc:sldChg>
    </pc:docChg>
  </pc:docChgLst>
  <pc:docChgLst>
    <pc:chgData name="Christina Kalel" userId="yOI7Pb4HlHXTCvSAJVUPRrVUcZz2ik+8eKcYHoK6rLE=" providerId="None" clId="Web-{E21D0655-67C3-4530-9466-F1CFF4111860}"/>
    <pc:docChg chg="addSld delSld modSld">
      <pc:chgData name="Christina Kalel" userId="yOI7Pb4HlHXTCvSAJVUPRrVUcZz2ik+8eKcYHoK6rLE=" providerId="None" clId="Web-{E21D0655-67C3-4530-9466-F1CFF4111860}" dt="2023-02-28T23:15:40.589" v="75"/>
      <pc:docMkLst>
        <pc:docMk/>
      </pc:docMkLst>
      <pc:sldChg chg="modSp">
        <pc:chgData name="Christina Kalel" userId="yOI7Pb4HlHXTCvSAJVUPRrVUcZz2ik+8eKcYHoK6rLE=" providerId="None" clId="Web-{E21D0655-67C3-4530-9466-F1CFF4111860}" dt="2023-02-28T23:11:23.007" v="25" actId="20577"/>
        <pc:sldMkLst>
          <pc:docMk/>
          <pc:sldMk cId="647962209" sldId="554"/>
        </pc:sldMkLst>
        <pc:spChg chg="mod">
          <ac:chgData name="Christina Kalel" userId="yOI7Pb4HlHXTCvSAJVUPRrVUcZz2ik+8eKcYHoK6rLE=" providerId="None" clId="Web-{E21D0655-67C3-4530-9466-F1CFF4111860}" dt="2023-02-28T23:11:23.007" v="25" actId="20577"/>
          <ac:spMkLst>
            <pc:docMk/>
            <pc:sldMk cId="647962209" sldId="554"/>
            <ac:spMk id="3" creationId="{00000000-0000-0000-0000-000000000000}"/>
          </ac:spMkLst>
        </pc:spChg>
      </pc:sldChg>
      <pc:sldChg chg="del">
        <pc:chgData name="Christina Kalel" userId="yOI7Pb4HlHXTCvSAJVUPRrVUcZz2ik+8eKcYHoK6rLE=" providerId="None" clId="Web-{E21D0655-67C3-4530-9466-F1CFF4111860}" dt="2023-02-28T23:14:38.104" v="47"/>
        <pc:sldMkLst>
          <pc:docMk/>
          <pc:sldMk cId="646983696" sldId="573"/>
        </pc:sldMkLst>
      </pc:sldChg>
      <pc:sldChg chg="del">
        <pc:chgData name="Christina Kalel" userId="yOI7Pb4HlHXTCvSAJVUPRrVUcZz2ik+8eKcYHoK6rLE=" providerId="None" clId="Web-{E21D0655-67C3-4530-9466-F1CFF4111860}" dt="2023-02-28T23:13:58.259" v="34"/>
        <pc:sldMkLst>
          <pc:docMk/>
          <pc:sldMk cId="3300964478" sldId="577"/>
        </pc:sldMkLst>
      </pc:sldChg>
      <pc:sldChg chg="modSp">
        <pc:chgData name="Christina Kalel" userId="yOI7Pb4HlHXTCvSAJVUPRrVUcZz2ik+8eKcYHoK6rLE=" providerId="None" clId="Web-{E21D0655-67C3-4530-9466-F1CFF4111860}" dt="2023-02-28T23:15:40.589" v="75"/>
        <pc:sldMkLst>
          <pc:docMk/>
          <pc:sldMk cId="7032373" sldId="580"/>
        </pc:sldMkLst>
        <pc:graphicFrameChg chg="mod modGraphic">
          <ac:chgData name="Christina Kalel" userId="yOI7Pb4HlHXTCvSAJVUPRrVUcZz2ik+8eKcYHoK6rLE=" providerId="None" clId="Web-{E21D0655-67C3-4530-9466-F1CFF4111860}" dt="2023-02-28T23:15:40.589" v="75"/>
          <ac:graphicFrameMkLst>
            <pc:docMk/>
            <pc:sldMk cId="7032373" sldId="580"/>
            <ac:graphicFrameMk id="4" creationId="{00000000-0000-0000-0000-000000000000}"/>
          </ac:graphicFrameMkLst>
        </pc:graphicFrameChg>
      </pc:sldChg>
      <pc:sldChg chg="modSp">
        <pc:chgData name="Christina Kalel" userId="yOI7Pb4HlHXTCvSAJVUPRrVUcZz2ik+8eKcYHoK6rLE=" providerId="None" clId="Web-{E21D0655-67C3-4530-9466-F1CFF4111860}" dt="2023-02-28T23:11:54.960" v="30" actId="20577"/>
        <pc:sldMkLst>
          <pc:docMk/>
          <pc:sldMk cId="2660157920" sldId="585"/>
        </pc:sldMkLst>
        <pc:spChg chg="mod">
          <ac:chgData name="Christina Kalel" userId="yOI7Pb4HlHXTCvSAJVUPRrVUcZz2ik+8eKcYHoK6rLE=" providerId="None" clId="Web-{E21D0655-67C3-4530-9466-F1CFF4111860}" dt="2023-02-28T23:11:54.960" v="30" actId="20577"/>
          <ac:spMkLst>
            <pc:docMk/>
            <pc:sldMk cId="2660157920" sldId="585"/>
            <ac:spMk id="31746" creationId="{00000000-0000-0000-0000-000000000000}"/>
          </ac:spMkLst>
        </pc:spChg>
      </pc:sldChg>
      <pc:sldChg chg="modSp">
        <pc:chgData name="Christina Kalel" userId="yOI7Pb4HlHXTCvSAJVUPRrVUcZz2ik+8eKcYHoK6rLE=" providerId="None" clId="Web-{E21D0655-67C3-4530-9466-F1CFF4111860}" dt="2023-02-28T23:15:20.901" v="59" actId="14100"/>
        <pc:sldMkLst>
          <pc:docMk/>
          <pc:sldMk cId="584422612" sldId="597"/>
        </pc:sldMkLst>
        <pc:spChg chg="mod">
          <ac:chgData name="Christina Kalel" userId="yOI7Pb4HlHXTCvSAJVUPRrVUcZz2ik+8eKcYHoK6rLE=" providerId="None" clId="Web-{E21D0655-67C3-4530-9466-F1CFF4111860}" dt="2023-02-28T23:15:20.901" v="59" actId="14100"/>
          <ac:spMkLst>
            <pc:docMk/>
            <pc:sldMk cId="584422612" sldId="597"/>
            <ac:spMk id="3" creationId="{00000000-0000-0000-0000-000000000000}"/>
          </ac:spMkLst>
        </pc:spChg>
      </pc:sldChg>
      <pc:sldChg chg="add">
        <pc:chgData name="Christina Kalel" userId="yOI7Pb4HlHXTCvSAJVUPRrVUcZz2ik+8eKcYHoK6rLE=" providerId="None" clId="Web-{E21D0655-67C3-4530-9466-F1CFF4111860}" dt="2023-02-28T23:14:22.150" v="37"/>
        <pc:sldMkLst>
          <pc:docMk/>
          <pc:sldMk cId="2660002819" sldId="599"/>
        </pc:sldMkLst>
      </pc:sldChg>
      <pc:sldChg chg="del">
        <pc:chgData name="Christina Kalel" userId="yOI7Pb4HlHXTCvSAJVUPRrVUcZz2ik+8eKcYHoK6rLE=" providerId="None" clId="Web-{E21D0655-67C3-4530-9466-F1CFF4111860}" dt="2023-02-28T23:13:58.259" v="33"/>
        <pc:sldMkLst>
          <pc:docMk/>
          <pc:sldMk cId="4176659208" sldId="599"/>
        </pc:sldMkLst>
      </pc:sldChg>
      <pc:sldChg chg="add">
        <pc:chgData name="Christina Kalel" userId="yOI7Pb4HlHXTCvSAJVUPRrVUcZz2ik+8eKcYHoK6rLE=" providerId="None" clId="Web-{E21D0655-67C3-4530-9466-F1CFF4111860}" dt="2023-02-28T23:14:22.213" v="38"/>
        <pc:sldMkLst>
          <pc:docMk/>
          <pc:sldMk cId="347210356" sldId="600"/>
        </pc:sldMkLst>
      </pc:sldChg>
      <pc:sldChg chg="del">
        <pc:chgData name="Christina Kalel" userId="yOI7Pb4HlHXTCvSAJVUPRrVUcZz2ik+8eKcYHoK6rLE=" providerId="None" clId="Web-{E21D0655-67C3-4530-9466-F1CFF4111860}" dt="2023-02-28T23:13:58.259" v="32"/>
        <pc:sldMkLst>
          <pc:docMk/>
          <pc:sldMk cId="3442164449" sldId="600"/>
        </pc:sldMkLst>
      </pc:sldChg>
      <pc:sldChg chg="del">
        <pc:chgData name="Christina Kalel" userId="yOI7Pb4HlHXTCvSAJVUPRrVUcZz2ik+8eKcYHoK6rLE=" providerId="None" clId="Web-{E21D0655-67C3-4530-9466-F1CFF4111860}" dt="2023-02-28T23:13:58.259" v="31"/>
        <pc:sldMkLst>
          <pc:docMk/>
          <pc:sldMk cId="694215466" sldId="601"/>
        </pc:sldMkLst>
      </pc:sldChg>
      <pc:sldChg chg="add">
        <pc:chgData name="Christina Kalel" userId="yOI7Pb4HlHXTCvSAJVUPRrVUcZz2ik+8eKcYHoK6rLE=" providerId="None" clId="Web-{E21D0655-67C3-4530-9466-F1CFF4111860}" dt="2023-02-28T23:14:22.338" v="39"/>
        <pc:sldMkLst>
          <pc:docMk/>
          <pc:sldMk cId="3613188395" sldId="601"/>
        </pc:sldMkLst>
      </pc:sldChg>
      <pc:sldChg chg="del">
        <pc:chgData name="Christina Kalel" userId="yOI7Pb4HlHXTCvSAJVUPRrVUcZz2ik+8eKcYHoK6rLE=" providerId="None" clId="Web-{E21D0655-67C3-4530-9466-F1CFF4111860}" dt="2023-02-28T23:14:17.728" v="35"/>
        <pc:sldMkLst>
          <pc:docMk/>
          <pc:sldMk cId="1540195249" sldId="602"/>
        </pc:sldMkLst>
      </pc:sldChg>
      <pc:sldChg chg="add">
        <pc:chgData name="Christina Kalel" userId="yOI7Pb4HlHXTCvSAJVUPRrVUcZz2ik+8eKcYHoK6rLE=" providerId="None" clId="Web-{E21D0655-67C3-4530-9466-F1CFF4111860}" dt="2023-02-28T23:14:22.478" v="40"/>
        <pc:sldMkLst>
          <pc:docMk/>
          <pc:sldMk cId="3114830237" sldId="602"/>
        </pc:sldMkLst>
      </pc:sldChg>
      <pc:sldChg chg="del">
        <pc:chgData name="Christina Kalel" userId="yOI7Pb4HlHXTCvSAJVUPRrVUcZz2ik+8eKcYHoK6rLE=" providerId="None" clId="Web-{E21D0655-67C3-4530-9466-F1CFF4111860}" dt="2023-02-28T23:14:17.728" v="36"/>
        <pc:sldMkLst>
          <pc:docMk/>
          <pc:sldMk cId="860316927" sldId="603"/>
        </pc:sldMkLst>
      </pc:sldChg>
      <pc:sldChg chg="add">
        <pc:chgData name="Christina Kalel" userId="yOI7Pb4HlHXTCvSAJVUPRrVUcZz2ik+8eKcYHoK6rLE=" providerId="None" clId="Web-{E21D0655-67C3-4530-9466-F1CFF4111860}" dt="2023-02-28T23:14:22.682" v="41"/>
        <pc:sldMkLst>
          <pc:docMk/>
          <pc:sldMk cId="1489496769" sldId="603"/>
        </pc:sldMkLst>
      </pc:sldChg>
      <pc:sldChg chg="add">
        <pc:chgData name="Christina Kalel" userId="yOI7Pb4HlHXTCvSAJVUPRrVUcZz2ik+8eKcYHoK6rLE=" providerId="None" clId="Web-{E21D0655-67C3-4530-9466-F1CFF4111860}" dt="2023-02-28T23:14:22.791" v="42"/>
        <pc:sldMkLst>
          <pc:docMk/>
          <pc:sldMk cId="1219839648" sldId="604"/>
        </pc:sldMkLst>
      </pc:sldChg>
      <pc:sldChg chg="add">
        <pc:chgData name="Christina Kalel" userId="yOI7Pb4HlHXTCvSAJVUPRrVUcZz2ik+8eKcYHoK6rLE=" providerId="None" clId="Web-{E21D0655-67C3-4530-9466-F1CFF4111860}" dt="2023-02-28T23:14:22.869" v="43"/>
        <pc:sldMkLst>
          <pc:docMk/>
          <pc:sldMk cId="3773720877" sldId="605"/>
        </pc:sldMkLst>
      </pc:sldChg>
      <pc:sldChg chg="add">
        <pc:chgData name="Christina Kalel" userId="yOI7Pb4HlHXTCvSAJVUPRrVUcZz2ik+8eKcYHoK6rLE=" providerId="None" clId="Web-{E21D0655-67C3-4530-9466-F1CFF4111860}" dt="2023-02-28T23:14:22.916" v="44"/>
        <pc:sldMkLst>
          <pc:docMk/>
          <pc:sldMk cId="1149456798" sldId="606"/>
        </pc:sldMkLst>
      </pc:sldChg>
      <pc:sldChg chg="add">
        <pc:chgData name="Christina Kalel" userId="yOI7Pb4HlHXTCvSAJVUPRrVUcZz2ik+8eKcYHoK6rLE=" providerId="None" clId="Web-{E21D0655-67C3-4530-9466-F1CFF4111860}" dt="2023-02-28T23:14:22.963" v="45"/>
        <pc:sldMkLst>
          <pc:docMk/>
          <pc:sldMk cId="100317525" sldId="607"/>
        </pc:sldMkLst>
      </pc:sldChg>
      <pc:sldChg chg="add">
        <pc:chgData name="Christina Kalel" userId="yOI7Pb4HlHXTCvSAJVUPRrVUcZz2ik+8eKcYHoK6rLE=" providerId="None" clId="Web-{E21D0655-67C3-4530-9466-F1CFF4111860}" dt="2023-02-28T23:14:23.025" v="46"/>
        <pc:sldMkLst>
          <pc:docMk/>
          <pc:sldMk cId="1605425446" sldId="608"/>
        </pc:sldMkLst>
      </pc:sldChg>
      <pc:sldChg chg="add">
        <pc:chgData name="Christina Kalel" userId="yOI7Pb4HlHXTCvSAJVUPRrVUcZz2ik+8eKcYHoK6rLE=" providerId="None" clId="Web-{E21D0655-67C3-4530-9466-F1CFF4111860}" dt="2023-02-28T23:14:40.854" v="48"/>
        <pc:sldMkLst>
          <pc:docMk/>
          <pc:sldMk cId="775349363" sldId="609"/>
        </pc:sldMkLst>
      </pc:sldChg>
      <pc:sldChg chg="modSp add">
        <pc:chgData name="Christina Kalel" userId="yOI7Pb4HlHXTCvSAJVUPRrVUcZz2ik+8eKcYHoK6rLE=" providerId="None" clId="Web-{E21D0655-67C3-4530-9466-F1CFF4111860}" dt="2023-02-28T23:15:11.979" v="52" actId="20577"/>
        <pc:sldMkLst>
          <pc:docMk/>
          <pc:sldMk cId="1676272597" sldId="610"/>
        </pc:sldMkLst>
        <pc:spChg chg="mod">
          <ac:chgData name="Christina Kalel" userId="yOI7Pb4HlHXTCvSAJVUPRrVUcZz2ik+8eKcYHoK6rLE=" providerId="None" clId="Web-{E21D0655-67C3-4530-9466-F1CFF4111860}" dt="2023-02-28T23:15:11.979" v="52" actId="20577"/>
          <ac:spMkLst>
            <pc:docMk/>
            <pc:sldMk cId="1676272597" sldId="610"/>
            <ac:spMk id="32771" creationId="{00000000-0000-0000-0000-000000000000}"/>
          </ac:spMkLst>
        </pc:spChg>
      </pc:sldChg>
      <pc:sldMasterChg chg="addSldLayout">
        <pc:chgData name="Christina Kalel" userId="yOI7Pb4HlHXTCvSAJVUPRrVUcZz2ik+8eKcYHoK6rLE=" providerId="None" clId="Web-{E21D0655-67C3-4530-9466-F1CFF4111860}" dt="2023-02-28T23:14:22.338" v="39"/>
        <pc:sldMasterMkLst>
          <pc:docMk/>
          <pc:sldMasterMk cId="0" sldId="2147483650"/>
        </pc:sldMasterMkLst>
        <pc:sldLayoutChg chg="add">
          <pc:chgData name="Christina Kalel" userId="yOI7Pb4HlHXTCvSAJVUPRrVUcZz2ik+8eKcYHoK6rLE=" providerId="None" clId="Web-{E21D0655-67C3-4530-9466-F1CFF4111860}" dt="2023-02-28T23:14:22.338" v="39"/>
          <pc:sldLayoutMkLst>
            <pc:docMk/>
            <pc:sldMasterMk cId="0" sldId="2147483650"/>
            <pc:sldLayoutMk cId="778833762" sldId="2147483832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165-4434-9552-DAC7DBDE81B8}"/>
              </c:ext>
            </c:extLst>
          </c:dPt>
          <c:dPt>
            <c:idx val="1"/>
            <c:bubble3D val="0"/>
            <c:spPr>
              <a:solidFill>
                <a:srgbClr val="71DB7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165-4434-9552-DAC7DBDE81B8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165-4434-9552-DAC7DBDE81B8}"/>
              </c:ext>
            </c:extLst>
          </c:dPt>
          <c:dPt>
            <c:idx val="3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165-4434-9552-DAC7DBDE81B8}"/>
              </c:ext>
            </c:extLst>
          </c:dPt>
          <c:cat>
            <c:strRef>
              <c:f>Sheet1!$A$2:$A$5</c:f>
              <c:strCache>
                <c:ptCount val="4"/>
                <c:pt idx="0">
                  <c:v>Clinical Service</c:v>
                </c:pt>
                <c:pt idx="1">
                  <c:v>Teaching</c:v>
                </c:pt>
                <c:pt idx="2">
                  <c:v>Research</c:v>
                </c:pt>
                <c:pt idx="3">
                  <c:v>Other Service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80</c:v>
                </c:pt>
                <c:pt idx="1">
                  <c:v>10</c:v>
                </c:pt>
                <c:pt idx="2">
                  <c:v>5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4E-4E81-842D-54E397D7C1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3513" y="0"/>
            <a:ext cx="3036887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43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43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3513" y="8831263"/>
            <a:ext cx="3036887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E339AF0D-383A-405E-A53C-C88C6639DB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7053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3513" y="0"/>
            <a:ext cx="3036887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4838"/>
            <a:ext cx="5140325" cy="4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22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3513" y="8831263"/>
            <a:ext cx="3036887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E40F03E1-E4B9-4E5E-8BDF-71C82B9D43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9448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6635" indent="-29001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305" indent="-23168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29924" indent="-23168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4922" indent="-23168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1541" indent="-2316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159" indent="-2316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777" indent="-2316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1396" indent="-2316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D43964-4460-4074-93CD-CCDF75EE476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4679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7CE19D-F7FE-49BA-8F3A-CF81B9B9D6C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667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FC7936-7144-4C56-B30D-4D6D3BEA285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018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43444B-F0B1-40AF-ADD3-E285B0122F2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1573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4A425D-D089-4E34-9A29-9696B735DA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154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92E70-A1AC-461A-A57D-D3C4D804D1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580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F4E940-CB77-4619-A84F-546822867D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083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4D75F1-AF8F-4AE5-8AD3-70EF8CBB50B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182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137AD1-9D04-4EFD-A179-965BB72DD02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242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AD51F0-3C66-4505-9FE9-C6DF48720B9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855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6E2401-36C0-431A-A711-557E0001C59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769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E1E2D3-FAF1-48ED-A5F7-94AB172C497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83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2DB869-7A77-432C-83D5-77AC81B4AA5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836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A9137AD1-9D04-4EFD-A179-965BB72DD02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702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aaronburden?utm_source=unsplash&amp;utm_medium=referral&amp;utm_content=creditCopyText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michaelfousert?utm_source=unsplash&amp;utm_medium=referral&amp;utm_content=creditCopyText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syinq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jaredd?utm_source=unsplash&amp;utm_medium=referral&amp;utm_content=creditCopyText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kochangbok?utm_source=unsplash&amp;utm_medium=referral&amp;utm_content=creditCopyText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fabioha?utm_source=unsplash&amp;utm_medium=referral&amp;utm_content=creditCopyText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kochangbok?utm_source=unsplash&amp;utm_medium=referral&amp;utm_content=creditCopyText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opened-folder-for-documents-on-table-4792288/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young-multiracial-ladies-chatting-on-bench-in-park-after-studies-5965609/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nci?utm_source=unsplash&amp;utm_medium=referral&amp;utm_content=creditCopyText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medical-practitioners-working-together-8442377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opened-folder-for-documents-on-table-4792288/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close-up-shot-of-a-typewriter-4160105/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203325" y="914400"/>
            <a:ext cx="7788275" cy="20574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sz="5400" b="1" i="1" dirty="0"/>
              <a:t>Promotion: Research &amp; Educator Paths</a:t>
            </a:r>
            <a:endParaRPr lang="en-US" sz="5400" dirty="0"/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203325" y="3581400"/>
            <a:ext cx="3581400" cy="1752600"/>
          </a:xfrm>
        </p:spPr>
        <p:txBody>
          <a:bodyPr/>
          <a:lstStyle/>
          <a:p>
            <a:pPr algn="l" eaLnBrk="1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pt-BR" sz="2400" b="1" dirty="0"/>
              <a:t>Christina Kalel, MA</a:t>
            </a:r>
          </a:p>
          <a:p>
            <a:pPr algn="l" eaLnBrk="1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pt-BR" sz="2400" dirty="0"/>
              <a:t>Assistant Director</a:t>
            </a:r>
          </a:p>
          <a:p>
            <a:pPr algn="l" eaLnBrk="1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pt-BR" sz="2400" dirty="0"/>
              <a:t>Faculty Affairs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eaLnBrk="1" hangingPunct="1"/>
            <a:r>
              <a:rPr lang="en-US" sz="5400" dirty="0"/>
              <a:t>Curriculum Vitae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946404" y="1828801"/>
            <a:ext cx="7269480" cy="1447799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marL="0" indent="0" eaLnBrk="1" hangingPunct="1">
              <a:lnSpc>
                <a:spcPct val="110000"/>
              </a:lnSpc>
              <a:buNone/>
            </a:pPr>
            <a:r>
              <a:rPr lang="en-US" sz="3200" dirty="0">
                <a:latin typeface="Aptos" panose="020B0004020202020204" pitchFamily="34" charset="0"/>
              </a:rPr>
              <a:t>Time in rank at the College of Medicine–Tucson </a:t>
            </a:r>
            <a:r>
              <a:rPr lang="en-US" sz="3200" u="sng" dirty="0">
                <a:latin typeface="Aptos" panose="020B0004020202020204" pitchFamily="34" charset="0"/>
              </a:rPr>
              <a:t>up to ten years</a:t>
            </a:r>
            <a:r>
              <a:rPr lang="en-US" sz="3200" dirty="0">
                <a:latin typeface="Aptos" panose="020B0004020202020204" pitchFamily="34" charset="0"/>
              </a:rPr>
              <a:t> (2015-now)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3A1308-D5BF-38CC-07CE-D6FFCD97A39E}"/>
              </a:ext>
            </a:extLst>
          </p:cNvPr>
          <p:cNvSpPr txBox="1"/>
          <p:nvPr/>
        </p:nvSpPr>
        <p:spPr>
          <a:xfrm>
            <a:off x="4706" y="6548154"/>
            <a:ext cx="1900294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  <a:hlinkClick r:id="rId3"/>
              </a:rPr>
              <a:t>Photo by Aaron Burden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6293528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pPr eaLnBrk="1" hangingPunct="1"/>
            <a:r>
              <a:rPr lang="en-US" sz="5400" dirty="0"/>
              <a:t>Collaborator List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1828801"/>
            <a:ext cx="7886700" cy="2362199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sz="3200" b="1" dirty="0">
                <a:latin typeface="Aptos" panose="020B0004020202020204" pitchFamily="34" charset="0"/>
              </a:rPr>
              <a:t>5 years</a:t>
            </a:r>
            <a:r>
              <a:rPr lang="en-US" sz="3200" dirty="0">
                <a:latin typeface="Aptos" panose="020B0004020202020204" pitchFamily="34" charset="0"/>
              </a:rPr>
              <a:t>: co-authors, grant collaborators</a:t>
            </a:r>
          </a:p>
          <a:p>
            <a:pPr marL="0" indent="0">
              <a:buNone/>
            </a:pPr>
            <a:r>
              <a:rPr lang="en-US" sz="3200" b="1" dirty="0">
                <a:latin typeface="Aptos" panose="020B0004020202020204" pitchFamily="34" charset="0"/>
              </a:rPr>
              <a:t>Lifetime</a:t>
            </a:r>
            <a:r>
              <a:rPr lang="en-US" sz="3200" dirty="0">
                <a:latin typeface="Aptos" panose="020B0004020202020204" pitchFamily="34" charset="0"/>
              </a:rPr>
              <a:t>: advisors, mentors, sponsors, supervisors, co-instructors, close coworkers</a:t>
            </a:r>
          </a:p>
          <a:p>
            <a:pPr lvl="1" eaLnBrk="1" hangingPunct="1">
              <a:lnSpc>
                <a:spcPct val="90000"/>
              </a:lnSpc>
            </a:pPr>
            <a:endParaRPr lang="en-US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B8B8E2-2EE1-ABC7-A2A1-E290A6ED1B3F}"/>
              </a:ext>
            </a:extLst>
          </p:cNvPr>
          <p:cNvSpPr txBox="1"/>
          <p:nvPr/>
        </p:nvSpPr>
        <p:spPr>
          <a:xfrm>
            <a:off x="4706" y="6548154"/>
            <a:ext cx="2052694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  <a:hlinkClick r:id="rId3"/>
              </a:rPr>
              <a:t>Photo by Michael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  <a:hlinkClick r:id="rId3"/>
              </a:rPr>
              <a:t>Fousert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407022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pPr eaLnBrk="1" hangingPunct="1"/>
            <a:r>
              <a:rPr lang="en-US" sz="5400" dirty="0"/>
              <a:t>Representative Work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1828801"/>
            <a:ext cx="7886700" cy="1325563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latin typeface="Aptos" panose="020B0004020202020204" pitchFamily="34" charset="0"/>
              </a:rPr>
              <a:t>Optional!</a:t>
            </a:r>
          </a:p>
          <a:p>
            <a:pPr marL="0" indent="0">
              <a:buNone/>
            </a:pPr>
            <a:r>
              <a:rPr lang="en-US" sz="3200" dirty="0">
                <a:latin typeface="Aptos" panose="020B0004020202020204" pitchFamily="34" charset="0"/>
              </a:rPr>
              <a:t>3-5 items + cover sheet</a:t>
            </a:r>
            <a:endParaRPr lang="en-US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B8B8E2-2EE1-ABC7-A2A1-E290A6ED1B3F}"/>
              </a:ext>
            </a:extLst>
          </p:cNvPr>
          <p:cNvSpPr txBox="1"/>
          <p:nvPr/>
        </p:nvSpPr>
        <p:spPr>
          <a:xfrm>
            <a:off x="4706" y="6548154"/>
            <a:ext cx="1747894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  <a:hlinkClick r:id="rId3"/>
              </a:rPr>
              <a:t>Photo by Susan Q Yin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7338174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eaLnBrk="1" hangingPunct="1"/>
            <a:r>
              <a:rPr lang="en-US" sz="5400" dirty="0"/>
              <a:t>Candidate statement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371332-666A-FFC7-4145-C134E1FF3744}"/>
              </a:ext>
            </a:extLst>
          </p:cNvPr>
          <p:cNvSpPr txBox="1"/>
          <p:nvPr/>
        </p:nvSpPr>
        <p:spPr>
          <a:xfrm>
            <a:off x="37730" y="6553200"/>
            <a:ext cx="1825841" cy="27699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7AABF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  <a:hlinkClick r:id="rId3"/>
              </a:rPr>
              <a:t>Photo by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67AABF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  <a:hlinkClick r:id="rId3"/>
              </a:rPr>
              <a:t>Jaredd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7AABF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  <a:hlinkClick r:id="rId3"/>
              </a:rPr>
              <a:t> Craig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739020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eaLnBrk="1" hangingPunct="1"/>
            <a:r>
              <a:rPr lang="en-US" sz="5400" dirty="0"/>
              <a:t>Teaching portfolio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1905000"/>
            <a:ext cx="7886700" cy="18288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sz="3200" dirty="0">
                <a:latin typeface="Aptos" panose="020B0004020202020204" pitchFamily="34" charset="0"/>
              </a:rPr>
              <a:t>Teaching setting &amp; evaluations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sz="3200" dirty="0">
                <a:latin typeface="Aptos" panose="020B0004020202020204" pitchFamily="34" charset="0"/>
              </a:rPr>
              <a:t>Maximum 100 </a:t>
            </a:r>
            <a:r>
              <a:rPr lang="en-US" sz="3200" dirty="0" err="1">
                <a:latin typeface="Aptos" panose="020B0004020202020204" pitchFamily="34" charset="0"/>
              </a:rPr>
              <a:t>pgs</a:t>
            </a:r>
            <a:r>
              <a:rPr lang="en-US" sz="3200" dirty="0">
                <a:latin typeface="Aptos" panose="020B0004020202020204" pitchFamily="34" charset="0"/>
              </a:rPr>
              <a:t> combined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sz="3200" dirty="0">
                <a:latin typeface="Aptos" panose="020B0004020202020204" pitchFamily="34" charset="0"/>
              </a:rPr>
              <a:t>SCS/TCE promotion &amp; tenure reports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3D65C6-1859-496B-3C7A-0BEE878B28F6}"/>
              </a:ext>
            </a:extLst>
          </p:cNvPr>
          <p:cNvSpPr txBox="1"/>
          <p:nvPr/>
        </p:nvSpPr>
        <p:spPr>
          <a:xfrm>
            <a:off x="34357" y="6553200"/>
            <a:ext cx="1824094" cy="27699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Changbok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Ko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589187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6404" y="365760"/>
            <a:ext cx="7269480" cy="214884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en-US" sz="4800" dirty="0"/>
              <a:t>Leadership, Extension, Service, &amp; Innovation </a:t>
            </a:r>
            <a:r>
              <a:rPr lang="en-US" sz="4800" i="1" dirty="0"/>
              <a:t>(optional</a:t>
            </a:r>
            <a:r>
              <a:rPr lang="en-US" sz="4800" dirty="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26DB56-B21D-CCA1-6340-27C239ED9A0E}"/>
              </a:ext>
            </a:extLst>
          </p:cNvPr>
          <p:cNvSpPr txBox="1"/>
          <p:nvPr/>
        </p:nvSpPr>
        <p:spPr>
          <a:xfrm>
            <a:off x="0" y="6581001"/>
            <a:ext cx="45764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  <a:hlinkClick r:id="rId3"/>
              </a:rPr>
              <a:t>Photo by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  <a:hlinkClick r:id="rId3"/>
              </a:rPr>
              <a:t>fabio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03169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6404" y="365760"/>
            <a:ext cx="7269480" cy="214884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en-US" sz="4800" dirty="0"/>
              <a:t>GIDP/Interdisciplinary Memberships </a:t>
            </a:r>
            <a:br>
              <a:rPr lang="en-US" sz="4800" dirty="0"/>
            </a:br>
            <a:r>
              <a:rPr lang="en-US" sz="4800" i="1" dirty="0"/>
              <a:t>(if applicable)</a:t>
            </a:r>
          </a:p>
        </p:txBody>
      </p:sp>
    </p:spTree>
    <p:extLst>
      <p:ext uri="{BB962C8B-B14F-4D97-AF65-F5344CB8AC3E}">
        <p14:creationId xmlns:p14="http://schemas.microsoft.com/office/powerpoint/2010/main" val="15401952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6F52F7-BC55-D1BE-C8DA-5F7DCFA87C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CE443DC3-4886-D1A3-AE98-0AD009D267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eaLnBrk="1" hangingPunct="1"/>
            <a:r>
              <a:rPr lang="en-US" sz="5400" dirty="0"/>
              <a:t>Peer teaching evaluation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F7DC0710-B260-3393-15D2-0750E82B68D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8650" y="1905000"/>
            <a:ext cx="7886700" cy="17526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sz="3200" dirty="0">
                <a:latin typeface="Aptos" panose="020B0004020202020204" pitchFamily="34" charset="0"/>
              </a:rPr>
              <a:t>Approved UA forms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sz="3200" dirty="0">
                <a:latin typeface="Aptos" panose="020B0004020202020204" pitchFamily="34" charset="0"/>
              </a:rPr>
              <a:t>Typed, not handwritten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sz="3200" dirty="0">
                <a:latin typeface="Aptos" panose="020B0004020202020204" pitchFamily="34" charset="0"/>
              </a:rPr>
              <a:t>January 2024-</a:t>
            </a:r>
            <a:r>
              <a:rPr lang="en-US" sz="3200" i="1" dirty="0">
                <a:latin typeface="Aptos" panose="020B0004020202020204" pitchFamily="34" charset="0"/>
              </a:rPr>
              <a:t>present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5DFABB-B62C-9204-0D45-ED734F83BD3F}"/>
              </a:ext>
            </a:extLst>
          </p:cNvPr>
          <p:cNvSpPr txBox="1"/>
          <p:nvPr/>
        </p:nvSpPr>
        <p:spPr>
          <a:xfrm>
            <a:off x="34357" y="6553200"/>
            <a:ext cx="1824094" cy="27699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Changbok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Ko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396494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eaLnBrk="1" hangingPunct="1"/>
            <a:r>
              <a:rPr lang="en-US" sz="5400" dirty="0"/>
              <a:t>Start now!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6F69B1-4A08-B371-D104-21A807B511E4}"/>
              </a:ext>
            </a:extLst>
          </p:cNvPr>
          <p:cNvSpPr txBox="1"/>
          <p:nvPr/>
        </p:nvSpPr>
        <p:spPr>
          <a:xfrm>
            <a:off x="25893" y="6553200"/>
            <a:ext cx="1595494" cy="27699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lusJakartaSans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</a:t>
            </a:r>
            <a:r>
              <a:rPr kumimoji="0" lang="en-US" sz="1200" b="0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lusJakartaSans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Anete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lusJakartaSans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en-US" sz="1200" b="0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lusJakartaSans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Lusina</a:t>
            </a:r>
            <a:endParaRPr kumimoji="0" lang="en-US" sz="1200" b="0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618003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en-US" sz="5400" dirty="0"/>
              <a:t>Annual Review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101BAD-BE17-B65E-CB01-2E679E353606}"/>
              </a:ext>
            </a:extLst>
          </p:cNvPr>
          <p:cNvSpPr txBox="1"/>
          <p:nvPr/>
        </p:nvSpPr>
        <p:spPr>
          <a:xfrm>
            <a:off x="37730" y="6553200"/>
            <a:ext cx="1747894" cy="27699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lusJakartaSans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Charlotte May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9836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dirty="0"/>
              <a:t>Which path?</a:t>
            </a:r>
          </a:p>
        </p:txBody>
      </p:sp>
      <p:pic>
        <p:nvPicPr>
          <p:cNvPr id="7" name="Picture 6" descr="A person in a lab coat and gloves holding a pipette&#10;&#10;Description automatically generated">
            <a:extLst>
              <a:ext uri="{FF2B5EF4-FFF2-40B4-BE49-F238E27FC236}">
                <a16:creationId xmlns:a16="http://schemas.microsoft.com/office/drawing/2014/main" id="{6CA5A9E7-320E-5C7F-671A-3671D190E1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04" y="1984248"/>
            <a:ext cx="2971800" cy="4457701"/>
          </a:xfrm>
          <a:prstGeom prst="rect">
            <a:avLst/>
          </a:prstGeom>
        </p:spPr>
      </p:pic>
      <p:pic>
        <p:nvPicPr>
          <p:cNvPr id="9" name="Picture 8" descr="A person wearing a mask pointing at a screen&#10;&#10;Description automatically generated">
            <a:extLst>
              <a:ext uri="{FF2B5EF4-FFF2-40B4-BE49-F238E27FC236}">
                <a16:creationId xmlns:a16="http://schemas.microsoft.com/office/drawing/2014/main" id="{CCCB7F62-CFC2-4933-D944-707A6962DB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72" r="15583"/>
          <a:stretch/>
        </p:blipFill>
        <p:spPr>
          <a:xfrm>
            <a:off x="4763279" y="1984248"/>
            <a:ext cx="2971799" cy="445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9541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Timeline</a:t>
            </a:r>
          </a:p>
        </p:txBody>
      </p:sp>
      <p:graphicFrame>
        <p:nvGraphicFramePr>
          <p:cNvPr id="4" name="Table Placeholder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948594849"/>
              </p:ext>
            </p:extLst>
          </p:nvPr>
        </p:nvGraphicFramePr>
        <p:xfrm>
          <a:off x="1150937" y="2017714"/>
          <a:ext cx="7793038" cy="33162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84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45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3755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Effective…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July 1, 2026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3755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Department review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May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 – July 2025</a:t>
                      </a:r>
                      <a:endParaRPr lang="en-US" sz="2400" dirty="0">
                        <a:solidFill>
                          <a:schemeClr val="tx1"/>
                        </a:solidFill>
                        <a:latin typeface="Aptos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3755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Dossier to Faculty Affairs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August 1, 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3755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COM P&amp;T review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August – November 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3755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UA P&amp;T review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December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 – 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March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3755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Provost review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April 2026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3755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Faculty notification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May 1, 2026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47387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E35A70A-C069-8262-FA23-138F04183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5400" dirty="0"/>
              <a:t>Resources</a:t>
            </a:r>
            <a:endParaRPr lang="en-US" sz="5400" dirty="0"/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946404" y="2057400"/>
            <a:ext cx="7388942" cy="4367615"/>
          </a:xfrm>
        </p:spPr>
        <p:txBody>
          <a:bodyPr>
            <a:normAutofit/>
          </a:bodyPr>
          <a:lstStyle/>
          <a:p>
            <a:pPr marL="0" indent="0" algn="l">
              <a:spcBef>
                <a:spcPts val="1200"/>
              </a:spcBef>
              <a:buNone/>
            </a:pPr>
            <a:r>
              <a:rPr lang="en-US" altLang="en-US" sz="3200" dirty="0">
                <a:latin typeface="Aptos" panose="020B0004020202020204" pitchFamily="34" charset="0"/>
              </a:rPr>
              <a:t>P&amp;T Coordinator</a:t>
            </a:r>
          </a:p>
          <a:p>
            <a:pPr marL="0" indent="0" algn="l">
              <a:spcBef>
                <a:spcPts val="1200"/>
              </a:spcBef>
              <a:buNone/>
            </a:pPr>
            <a:r>
              <a:rPr lang="en-US" altLang="en-US" sz="3200" dirty="0">
                <a:latin typeface="Aptos" panose="020B0004020202020204" pitchFamily="34" charset="0"/>
              </a:rPr>
              <a:t>P&amp;T Committee Members</a:t>
            </a:r>
          </a:p>
          <a:p>
            <a:pPr marL="0" indent="0" algn="l">
              <a:spcBef>
                <a:spcPts val="1200"/>
              </a:spcBef>
              <a:buNone/>
            </a:pPr>
            <a:r>
              <a:rPr lang="en-US" altLang="en-US" sz="3200" dirty="0">
                <a:latin typeface="Aptos" panose="020B0004020202020204" pitchFamily="34" charset="0"/>
              </a:rPr>
              <a:t>Department Head</a:t>
            </a:r>
          </a:p>
          <a:p>
            <a:pPr marL="0" indent="0" algn="l">
              <a:spcBef>
                <a:spcPts val="1200"/>
              </a:spcBef>
              <a:buNone/>
            </a:pPr>
            <a:r>
              <a:rPr lang="en-US" altLang="en-US" sz="3200" dirty="0">
                <a:latin typeface="Aptos" panose="020B0004020202020204" pitchFamily="34" charset="0"/>
              </a:rPr>
              <a:t>Mentors </a:t>
            </a:r>
          </a:p>
          <a:p>
            <a:pPr marL="0" indent="0" algn="l">
              <a:spcBef>
                <a:spcPts val="1200"/>
              </a:spcBef>
              <a:buNone/>
            </a:pPr>
            <a:r>
              <a:rPr lang="en-US" altLang="en-US" sz="3200" dirty="0">
                <a:latin typeface="Aptos" panose="020B0004020202020204" pitchFamily="34" charset="0"/>
              </a:rPr>
              <a:t>Recently promoted faculty</a:t>
            </a:r>
          </a:p>
          <a:p>
            <a:pPr marL="0" indent="0" algn="l">
              <a:spcBef>
                <a:spcPts val="1200"/>
              </a:spcBef>
              <a:buNone/>
            </a:pPr>
            <a:r>
              <a:rPr lang="en-US" altLang="en-US" sz="3200" dirty="0">
                <a:latin typeface="Aptos" panose="020B0004020202020204" pitchFamily="34" charset="0"/>
              </a:rPr>
              <a:t>COM-T Faculty Affairs</a:t>
            </a:r>
          </a:p>
        </p:txBody>
      </p:sp>
    </p:spTree>
    <p:extLst>
      <p:ext uri="{BB962C8B-B14F-4D97-AF65-F5344CB8AC3E}">
        <p14:creationId xmlns:p14="http://schemas.microsoft.com/office/powerpoint/2010/main" val="21597537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43400" y="2362200"/>
            <a:ext cx="4549140" cy="4041648"/>
          </a:xfrm>
        </p:spPr>
        <p:txBody>
          <a:bodyPr/>
          <a:lstStyle/>
          <a:p>
            <a:r>
              <a:rPr lang="en-US" dirty="0"/>
              <a:t>Questions? </a:t>
            </a:r>
          </a:p>
        </p:txBody>
      </p:sp>
    </p:spTree>
    <p:extLst>
      <p:ext uri="{BB962C8B-B14F-4D97-AF65-F5344CB8AC3E}">
        <p14:creationId xmlns:p14="http://schemas.microsoft.com/office/powerpoint/2010/main" val="4105154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eaLnBrk="1" hangingPunct="1"/>
            <a:r>
              <a:rPr lang="en-US" sz="5400" dirty="0"/>
              <a:t>Research Scholar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09DB1B-E0F8-C103-05C0-7E0BE4D7B400}"/>
              </a:ext>
            </a:extLst>
          </p:cNvPr>
          <p:cNvSpPr txBox="1"/>
          <p:nvPr/>
        </p:nvSpPr>
        <p:spPr>
          <a:xfrm>
            <a:off x="25893" y="6553200"/>
            <a:ext cx="2869707" cy="27699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  <a:hlinkClick r:id="rId3"/>
              </a:rPr>
              <a:t>Photo by National Cancer Institute</a:t>
            </a:r>
            <a:endParaRPr kumimoji="0" lang="en-US" sz="1200" b="0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758306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eaLnBrk="1" hangingPunct="1"/>
            <a:r>
              <a:rPr lang="en-US" sz="5400" dirty="0"/>
              <a:t>Research Series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09DB1B-E0F8-C103-05C0-7E0BE4D7B400}"/>
              </a:ext>
            </a:extLst>
          </p:cNvPr>
          <p:cNvSpPr txBox="1"/>
          <p:nvPr/>
        </p:nvSpPr>
        <p:spPr>
          <a:xfrm>
            <a:off x="25893" y="6492240"/>
            <a:ext cx="1726707" cy="27699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>
                <a:solidFill>
                  <a:srgbClr val="000000"/>
                </a:solidFill>
                <a:effectLst/>
                <a:latin typeface="PlusJakartaSans"/>
                <a:hlinkClick r:id="rId3"/>
              </a:rPr>
              <a:t>Photo by Pavel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PlusJakartaSans"/>
                <a:hlinkClick r:id="rId3"/>
              </a:rPr>
              <a:t>Danilyuk</a:t>
            </a:r>
            <a:endParaRPr kumimoji="0" lang="en-US" sz="1200" b="0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43398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eaLnBrk="1" hangingPunct="1"/>
            <a:r>
              <a:rPr lang="en-US" sz="5400" dirty="0"/>
              <a:t>Educator Scholar</a:t>
            </a:r>
          </a:p>
        </p:txBody>
      </p:sp>
    </p:spTree>
    <p:extLst>
      <p:ext uri="{BB962C8B-B14F-4D97-AF65-F5344CB8AC3E}">
        <p14:creationId xmlns:p14="http://schemas.microsoft.com/office/powerpoint/2010/main" val="4127958705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eaLnBrk="1" hangingPunct="1"/>
            <a:r>
              <a:rPr lang="en-US" sz="5400" dirty="0"/>
              <a:t>Educator Series</a:t>
            </a:r>
          </a:p>
        </p:txBody>
      </p:sp>
    </p:spTree>
    <p:extLst>
      <p:ext uri="{BB962C8B-B14F-4D97-AF65-F5344CB8AC3E}">
        <p14:creationId xmlns:p14="http://schemas.microsoft.com/office/powerpoint/2010/main" val="25137409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eaLnBrk="1" hangingPunct="1"/>
            <a:r>
              <a:rPr lang="en-US" sz="5400" dirty="0"/>
              <a:t>Process: Faculty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591B69-0CF2-4F32-704A-3CC20B38610D}"/>
              </a:ext>
            </a:extLst>
          </p:cNvPr>
          <p:cNvSpPr txBox="1"/>
          <p:nvPr/>
        </p:nvSpPr>
        <p:spPr>
          <a:xfrm>
            <a:off x="25893" y="6553200"/>
            <a:ext cx="1595494" cy="27699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lusJakartaSans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</a:t>
            </a:r>
            <a:r>
              <a:rPr kumimoji="0" lang="en-US" sz="1200" b="0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lusJakartaSans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Anete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lusJakartaSans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en-US" sz="1200" b="0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lusJakartaSans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Lusina</a:t>
            </a:r>
            <a:endParaRPr kumimoji="0" lang="en-US" sz="1200" b="0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0604738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72201"/>
            <a:ext cx="7848600" cy="1325562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eaLnBrk="1" hangingPunct="1"/>
            <a:r>
              <a:rPr lang="en-US" sz="5400" dirty="0"/>
              <a:t>Process: Dept/College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043332-1193-40B2-6688-1D88338A3922}"/>
              </a:ext>
            </a:extLst>
          </p:cNvPr>
          <p:cNvSpPr txBox="1"/>
          <p:nvPr/>
        </p:nvSpPr>
        <p:spPr>
          <a:xfrm>
            <a:off x="32551" y="6553200"/>
            <a:ext cx="1833238" cy="27699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lusJakartaSans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Markus Winkler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34624A-264F-3000-7C6E-368033443ADC}"/>
              </a:ext>
            </a:extLst>
          </p:cNvPr>
          <p:cNvSpPr txBox="1"/>
          <p:nvPr/>
        </p:nvSpPr>
        <p:spPr>
          <a:xfrm>
            <a:off x="533400" y="2209060"/>
            <a:ext cx="5486400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Department P&amp;T Committee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A05F4D-149A-DE57-46FF-00714D5687A1}"/>
              </a:ext>
            </a:extLst>
          </p:cNvPr>
          <p:cNvSpPr txBox="1"/>
          <p:nvPr/>
        </p:nvSpPr>
        <p:spPr>
          <a:xfrm>
            <a:off x="1295400" y="3170313"/>
            <a:ext cx="5486400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Department Chair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55029C-5BF8-E440-B01D-0916F4CCE651}"/>
              </a:ext>
            </a:extLst>
          </p:cNvPr>
          <p:cNvSpPr txBox="1"/>
          <p:nvPr/>
        </p:nvSpPr>
        <p:spPr>
          <a:xfrm>
            <a:off x="2013204" y="4135841"/>
            <a:ext cx="5486400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College P&amp;T Committee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9A3638-A9D9-AEDD-F9C9-E56424C3BD33}"/>
              </a:ext>
            </a:extLst>
          </p:cNvPr>
          <p:cNvSpPr txBox="1"/>
          <p:nvPr/>
        </p:nvSpPr>
        <p:spPr>
          <a:xfrm>
            <a:off x="2895600" y="5105400"/>
            <a:ext cx="5486400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Faculty Affairs Dean</a:t>
            </a:r>
          </a:p>
        </p:txBody>
      </p:sp>
    </p:spTree>
    <p:extLst>
      <p:ext uri="{BB962C8B-B14F-4D97-AF65-F5344CB8AC3E}">
        <p14:creationId xmlns:p14="http://schemas.microsoft.com/office/powerpoint/2010/main" val="88645938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5400" dirty="0"/>
              <a:t>Workload Assignment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8E677195-0AD3-BCAE-275D-C0C3528F83DF}"/>
              </a:ext>
            </a:extLst>
          </p:cNvPr>
          <p:cNvGraphicFramePr/>
          <p:nvPr/>
        </p:nvGraphicFramePr>
        <p:xfrm>
          <a:off x="946404" y="2133600"/>
          <a:ext cx="6825996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9534</TotalTime>
  <Words>280</Words>
  <Application>Microsoft Office PowerPoint</Application>
  <PresentationFormat>On-screen Show (4:3)</PresentationFormat>
  <Paragraphs>74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Aptos</vt:lpstr>
      <vt:lpstr>Aptos Display</vt:lpstr>
      <vt:lpstr>Arial</vt:lpstr>
      <vt:lpstr>Century Schoolbook</vt:lpstr>
      <vt:lpstr>PlusJakartaSans</vt:lpstr>
      <vt:lpstr>Times New Roman</vt:lpstr>
      <vt:lpstr>Office Theme</vt:lpstr>
      <vt:lpstr>Promotion: Research &amp; Educator Paths</vt:lpstr>
      <vt:lpstr>Which path?</vt:lpstr>
      <vt:lpstr>Research Scholar</vt:lpstr>
      <vt:lpstr>Research Series</vt:lpstr>
      <vt:lpstr>Educator Scholar</vt:lpstr>
      <vt:lpstr>Educator Series</vt:lpstr>
      <vt:lpstr>Process: Faculty</vt:lpstr>
      <vt:lpstr>Process: Dept/College</vt:lpstr>
      <vt:lpstr>Workload Assignment</vt:lpstr>
      <vt:lpstr>Curriculum Vitae</vt:lpstr>
      <vt:lpstr>Collaborator List</vt:lpstr>
      <vt:lpstr>Representative Work</vt:lpstr>
      <vt:lpstr>Candidate statement</vt:lpstr>
      <vt:lpstr>Teaching portfolio</vt:lpstr>
      <vt:lpstr>Leadership, Extension, Service, &amp; Innovation (optional)</vt:lpstr>
      <vt:lpstr>GIDP/Interdisciplinary Memberships  (if applicable)</vt:lpstr>
      <vt:lpstr>Peer teaching evaluation</vt:lpstr>
      <vt:lpstr>Start now!</vt:lpstr>
      <vt:lpstr>Annual Review</vt:lpstr>
      <vt:lpstr>Timeline</vt:lpstr>
      <vt:lpstr>Resources</vt:lpstr>
      <vt:lpstr>Questions? </vt:lpstr>
    </vt:vector>
  </TitlesOfParts>
  <Company>Respiratory Sciences Center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Dr Anne Wright</dc:creator>
  <cp:lastModifiedBy>Kalel, Christina - (kalel)</cp:lastModifiedBy>
  <cp:revision>468</cp:revision>
  <cp:lastPrinted>2016-10-24T19:45:36Z</cp:lastPrinted>
  <dcterms:created xsi:type="dcterms:W3CDTF">2000-12-05T15:03:12Z</dcterms:created>
  <dcterms:modified xsi:type="dcterms:W3CDTF">2025-04-10T22:26:44Z</dcterms:modified>
</cp:coreProperties>
</file>